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1" r:id="rId5"/>
    <p:sldId id="259" r:id="rId6"/>
    <p:sldId id="262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C47"/>
    <a:srgbClr val="5BEFFF"/>
    <a:srgbClr val="FF9900"/>
    <a:srgbClr val="EA4B04"/>
    <a:srgbClr val="9900CC"/>
    <a:srgbClr val="D99B01"/>
    <a:srgbClr val="FF66CC"/>
    <a:srgbClr val="FF67AC"/>
    <a:srgbClr val="CC0099"/>
    <a:srgbClr val="5EEC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516" y="20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79578-A4A0-4833-B6DD-443D481B3728}" type="datetimeFigureOut">
              <a:rPr lang="en-US" smtClean="0"/>
              <a:t>06-Nov-20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5CC927-7A01-468B-B06B-0948214657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058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1670" y="2877160"/>
            <a:ext cx="8093364" cy="1221640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1670" y="4098800"/>
            <a:ext cx="8093366" cy="610820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rgbClr val="FFDC4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06-Nov-20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739290"/>
            <a:ext cx="8246070" cy="763525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rgbClr val="FFDC4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1502815"/>
            <a:ext cx="8246070" cy="3206799"/>
          </a:xfrm>
        </p:spPr>
        <p:txBody>
          <a:bodyPr/>
          <a:lstStyle>
            <a:lvl1pPr algn="l">
              <a:defRPr sz="2800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06-Nov-20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433880"/>
            <a:ext cx="6260905" cy="572644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DC4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198559"/>
            <a:ext cx="6260905" cy="3511061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06-Nov-20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06-Nov-20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06-Nov-20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4" y="739290"/>
            <a:ext cx="8246071" cy="763525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rgbClr val="FFDC4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834820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266340"/>
            <a:ext cx="4040188" cy="2137871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600">
                <a:solidFill>
                  <a:schemeClr val="bg1"/>
                </a:solidFill>
              </a:defRPr>
            </a:lvl4pPr>
            <a:lvl5pPr algn="ctr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834820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266340"/>
            <a:ext cx="4041775" cy="2137871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600">
                <a:solidFill>
                  <a:schemeClr val="bg1"/>
                </a:solidFill>
              </a:defRPr>
            </a:lvl4pPr>
            <a:lvl5pPr algn="ctr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06-Nov-20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06-Nov-20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06-Nov-20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06-Nov-20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06-Nov-20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06-Nov-20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06-Nov-20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06-Nov-20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?term=Mji%20G%5bAuthor%5d&amp;cauthor=true&amp;cauthor_uid=28729984" TargetMode="External"/><Relationship Id="rId2" Type="http://schemas.openxmlformats.org/officeDocument/2006/relationships/hyperlink" Target="https://www.ncbi.nlm.nih.gov/pubmed/?term=Owusu-Ansah%20FE%5bAuthor%5d&amp;cauthor=true&amp;cauthor_uid=28729984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0/23311886.2018.1558715" TargetMode="External"/><Relationship Id="rId2" Type="http://schemas.openxmlformats.org/officeDocument/2006/relationships/hyperlink" Target="https://doi.org/10.1080/23311886.2018.1521058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doi.org/10.1080/17447143.2010.500467" TargetMode="External"/><Relationship Id="rId4" Type="http://schemas.openxmlformats.org/officeDocument/2006/relationships/hyperlink" Target="https://digitalcommons.brockport.edu/ehd_theses/104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6260" y="3182570"/>
            <a:ext cx="8093364" cy="122164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FFDC47"/>
                </a:solidFill>
              </a:rPr>
              <a:t>How can we get people to understand Africa as a continent and that the fact that there are many different cultures?</a:t>
            </a:r>
            <a:endParaRPr lang="en-US" sz="2400" b="1" dirty="0">
              <a:solidFill>
                <a:srgbClr val="FFDC47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7464" y="4404210"/>
            <a:ext cx="8093366" cy="610820"/>
          </a:xfrm>
        </p:spPr>
        <p:txBody>
          <a:bodyPr>
            <a:normAutofit fontScale="40000" lnSpcReduction="2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Author: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Unit: 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Date: 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55" y="1350110"/>
            <a:ext cx="8246070" cy="763525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What do rest of Africa think of Africa?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55" y="2113635"/>
            <a:ext cx="8246070" cy="3206799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00B050"/>
                </a:solidFill>
              </a:rPr>
              <a:t>Misconception</a:t>
            </a:r>
            <a:r>
              <a:rPr lang="en-US" sz="2000" dirty="0" smtClean="0"/>
              <a:t>: Africa is a single country/entity with a homogenous ethnic grouping (</a:t>
            </a:r>
            <a:r>
              <a:rPr lang="en-US" sz="2000" dirty="0"/>
              <a:t>Owen, 2017). 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>
                <a:solidFill>
                  <a:srgbClr val="00B050"/>
                </a:solidFill>
              </a:rPr>
              <a:t>Fact</a:t>
            </a:r>
            <a:r>
              <a:rPr lang="en-US" sz="2000" dirty="0" smtClean="0"/>
              <a:t>: Africa is highly diverse with lots of tribes and ethnic communities (</a:t>
            </a:r>
            <a:r>
              <a:rPr lang="en-US" sz="2000" dirty="0"/>
              <a:t>Idang, </a:t>
            </a:r>
            <a:r>
              <a:rPr lang="en-US" sz="2000" dirty="0" smtClean="0"/>
              <a:t>2015).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31" y="1197405"/>
            <a:ext cx="8246071" cy="763525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Why Recognize </a:t>
            </a:r>
            <a:r>
              <a:rPr lang="en-US" sz="2000" b="1" dirty="0" smtClean="0"/>
              <a:t>Cultural Di</a:t>
            </a:r>
            <a:r>
              <a:rPr lang="en-US" sz="2000" b="1" dirty="0" smtClean="0"/>
              <a:t>versity in Africa?</a:t>
            </a:r>
            <a:endParaRPr lang="en-US" sz="20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36878" y="1960930"/>
            <a:ext cx="8310862" cy="2137871"/>
          </a:xfrm>
        </p:spPr>
        <p:txBody>
          <a:bodyPr>
            <a:normAutofit/>
          </a:bodyPr>
          <a:lstStyle/>
          <a:p>
            <a:pPr algn="l">
              <a:buFont typeface="Wingdings" panose="05000000000000000000" pitchFamily="2" charset="2"/>
              <a:buChar char="q"/>
            </a:pPr>
            <a:r>
              <a:rPr lang="en-US" sz="2000" dirty="0" smtClean="0"/>
              <a:t>To determine </a:t>
            </a:r>
            <a:r>
              <a:rPr lang="en-US" sz="2000" dirty="0" smtClean="0">
                <a:solidFill>
                  <a:srgbClr val="00B050"/>
                </a:solidFill>
              </a:rPr>
              <a:t>potential and progress </a:t>
            </a:r>
            <a:r>
              <a:rPr lang="en-US" sz="2000" dirty="0" smtClean="0"/>
              <a:t>of particular </a:t>
            </a:r>
            <a:r>
              <a:rPr lang="en-US" sz="2000" dirty="0" smtClean="0"/>
              <a:t>ethnic community</a:t>
            </a:r>
            <a:r>
              <a:rPr lang="en-US" sz="2000" dirty="0" smtClean="0"/>
              <a:t>. </a:t>
            </a:r>
          </a:p>
          <a:p>
            <a:pPr algn="l">
              <a:buFont typeface="Wingdings" panose="05000000000000000000" pitchFamily="2" charset="2"/>
              <a:buChar char="q"/>
            </a:pPr>
            <a:r>
              <a:rPr lang="en-US" sz="2000" dirty="0" smtClean="0"/>
              <a:t>To avoid the </a:t>
            </a:r>
            <a:r>
              <a:rPr lang="en-US" sz="2000" dirty="0" smtClean="0">
                <a:solidFill>
                  <a:srgbClr val="00B050"/>
                </a:solidFill>
              </a:rPr>
              <a:t>error of generalization</a:t>
            </a:r>
            <a:r>
              <a:rPr lang="en-US" sz="2000" dirty="0"/>
              <a:t> </a:t>
            </a:r>
            <a:r>
              <a:rPr lang="en-US" sz="2000" dirty="0" smtClean="0"/>
              <a:t>i</a:t>
            </a:r>
            <a:r>
              <a:rPr lang="en-US" sz="2000" dirty="0" smtClean="0"/>
              <a:t>n  understanding African people. </a:t>
            </a:r>
          </a:p>
          <a:p>
            <a:pPr algn="l">
              <a:buFont typeface="Wingdings" panose="05000000000000000000" pitchFamily="2" charset="2"/>
              <a:buChar char="q"/>
            </a:pPr>
            <a:r>
              <a:rPr lang="en-US" sz="2000" dirty="0" smtClean="0"/>
              <a:t>To know how to best treat/interact with specific African people. </a:t>
            </a:r>
          </a:p>
          <a:p>
            <a:pPr algn="l">
              <a:buFont typeface="Wingdings" panose="05000000000000000000" pitchFamily="2" charset="2"/>
              <a:buChar char="q"/>
            </a:pPr>
            <a:r>
              <a:rPr lang="en-US" sz="2000" dirty="0" smtClean="0"/>
              <a:t>To offer a chance to </a:t>
            </a:r>
            <a:r>
              <a:rPr lang="en-US" sz="2000" dirty="0" smtClean="0">
                <a:solidFill>
                  <a:srgbClr val="00B050"/>
                </a:solidFill>
              </a:rPr>
              <a:t>understand ethnic minorities</a:t>
            </a:r>
            <a:r>
              <a:rPr lang="en-US" sz="2000" dirty="0" smtClean="0"/>
              <a:t>. </a:t>
            </a:r>
          </a:p>
          <a:p>
            <a:pPr marL="0" indent="0" algn="l">
              <a:buNone/>
            </a:pPr>
            <a:r>
              <a:rPr lang="en-US" sz="2000" dirty="0" smtClean="0"/>
              <a:t>		- Owen (2017)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31" y="1197405"/>
            <a:ext cx="8246071" cy="76352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How to enhance </a:t>
            </a:r>
            <a:r>
              <a:rPr lang="en-US" sz="2000" dirty="0" smtClean="0"/>
              <a:t>understanding of Cultural Di</a:t>
            </a:r>
            <a:r>
              <a:rPr lang="en-US" sz="2000" dirty="0" smtClean="0"/>
              <a:t>versity in Africa</a:t>
            </a:r>
            <a:endParaRPr lang="en-US" sz="2000" dirty="0"/>
          </a:p>
        </p:txBody>
      </p:sp>
      <p:sp>
        <p:nvSpPr>
          <p:cNvPr id="2" name="Rectangle 1"/>
          <p:cNvSpPr/>
          <p:nvPr/>
        </p:nvSpPr>
        <p:spPr>
          <a:xfrm>
            <a:off x="143555" y="2724455"/>
            <a:ext cx="198009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1:</a:t>
            </a:r>
          </a:p>
          <a:p>
            <a:pPr algn="ctr"/>
            <a:endParaRPr lang="en-US" sz="2000" b="1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r>
              <a:rPr lang="en-US" sz="2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Through evaluating </a:t>
            </a:r>
          </a:p>
          <a:p>
            <a:pPr algn="ctr"/>
            <a:r>
              <a:rPr lang="en-US" sz="2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Differences in languages</a:t>
            </a:r>
            <a:endParaRPr lang="en-US" sz="2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5" name="Content Placeholder 5"/>
          <p:cNvSpPr>
            <a:spLocks noGrp="1"/>
          </p:cNvSpPr>
          <p:nvPr>
            <p:ph sz="half" idx="2"/>
          </p:nvPr>
        </p:nvSpPr>
        <p:spPr>
          <a:xfrm>
            <a:off x="2580782" y="2156244"/>
            <a:ext cx="6108200" cy="2137871"/>
          </a:xfrm>
        </p:spPr>
        <p:txBody>
          <a:bodyPr>
            <a:normAutofit fontScale="85000" lnSpcReduction="20000"/>
          </a:bodyPr>
          <a:lstStyle/>
          <a:p>
            <a:pPr algn="l">
              <a:buFontTx/>
              <a:buChar char="◘"/>
            </a:pPr>
            <a:r>
              <a:rPr lang="en-US" sz="2000" dirty="0" smtClean="0"/>
              <a:t>Africa is home to over two thousand languages, accounting for a thir</a:t>
            </a:r>
            <a:r>
              <a:rPr lang="en-US" sz="2000" dirty="0" smtClean="0"/>
              <a:t>d of total number of languages world wide </a:t>
            </a:r>
            <a:r>
              <a:rPr lang="en-US" sz="2000" dirty="0"/>
              <a:t> (Blommaert, 2007). </a:t>
            </a:r>
          </a:p>
          <a:p>
            <a:pPr algn="l">
              <a:buFontTx/>
              <a:buChar char="◘"/>
            </a:pPr>
            <a:endParaRPr lang="en-US" sz="2000" dirty="0" smtClean="0"/>
          </a:p>
          <a:p>
            <a:pPr algn="l">
              <a:buFontTx/>
              <a:buChar char="◘"/>
            </a:pPr>
            <a:r>
              <a:rPr lang="en-US" sz="2000" dirty="0" smtClean="0"/>
              <a:t>A language is an element of ethnic identity (Prah, 2010). </a:t>
            </a:r>
          </a:p>
          <a:p>
            <a:pPr algn="l">
              <a:buFontTx/>
              <a:buChar char="◘"/>
            </a:pPr>
            <a:endParaRPr lang="en-US" sz="2000" dirty="0" smtClean="0"/>
          </a:p>
          <a:p>
            <a:pPr algn="l">
              <a:buFontTx/>
              <a:buChar char="◘"/>
            </a:pPr>
            <a:r>
              <a:rPr lang="en-US" sz="2000" dirty="0" smtClean="0"/>
              <a:t>Diversity of language implies a vast number of ethnic cultures within the African continent. 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475547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Africa’s Linguistic Diversity in Numbers</a:t>
            </a:r>
            <a:endParaRPr lang="en-US" sz="2400" b="1" dirty="0"/>
          </a:p>
        </p:txBody>
      </p:sp>
      <p:sp>
        <p:nvSpPr>
          <p:cNvPr id="2" name="Diamond 1"/>
          <p:cNvSpPr/>
          <p:nvPr/>
        </p:nvSpPr>
        <p:spPr>
          <a:xfrm>
            <a:off x="130624" y="1197405"/>
            <a:ext cx="1998095" cy="2176046"/>
          </a:xfrm>
          <a:prstGeom prst="diamond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Nigeria has 470 native languages 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" name="Hexagon 2"/>
          <p:cNvSpPr/>
          <p:nvPr/>
        </p:nvSpPr>
        <p:spPr>
          <a:xfrm>
            <a:off x="2586835" y="1502815"/>
            <a:ext cx="2137870" cy="1622490"/>
          </a:xfrm>
          <a:prstGeom prst="hexag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DRC has 242 Languages</a:t>
            </a: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(</a:t>
            </a:r>
            <a:r>
              <a:rPr lang="en-US" sz="1200" dirty="0">
                <a:solidFill>
                  <a:schemeClr val="tx1"/>
                </a:solidFill>
              </a:rPr>
              <a:t>Chigudu and, Toerien, </a:t>
            </a:r>
            <a:r>
              <a:rPr lang="en-US" sz="1200" dirty="0" smtClean="0">
                <a:solidFill>
                  <a:schemeClr val="tx1"/>
                </a:solidFill>
              </a:rPr>
              <a:t>2018)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01670" y="3946095"/>
            <a:ext cx="6413610" cy="762371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Continent has </a:t>
            </a:r>
            <a:r>
              <a:rPr lang="en-US" sz="1600" dirty="0"/>
              <a:t>2,058 natively spoken </a:t>
            </a:r>
            <a:r>
              <a:rPr lang="en-US" sz="1600" dirty="0" smtClean="0"/>
              <a:t>language</a:t>
            </a:r>
          </a:p>
          <a:p>
            <a:pPr algn="ctr"/>
            <a:r>
              <a:rPr lang="en-US" sz="1600" dirty="0" smtClean="0"/>
              <a:t>1 in every 3 languages in the world is spoken in Africa (Blommaert, 2007)</a:t>
            </a:r>
            <a:endParaRPr lang="en-US" sz="1600" dirty="0"/>
          </a:p>
        </p:txBody>
      </p:sp>
      <p:sp>
        <p:nvSpPr>
          <p:cNvPr id="8" name="Isosceles Triangle 7"/>
          <p:cNvSpPr/>
          <p:nvPr/>
        </p:nvSpPr>
        <p:spPr>
          <a:xfrm>
            <a:off x="5182821" y="1478252"/>
            <a:ext cx="1985164" cy="1645627"/>
          </a:xfrm>
          <a:prstGeom prst="triangl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C00000"/>
                </a:solidFill>
              </a:rPr>
              <a:t>In Africa, a language  amounts to an ethnic community (</a:t>
            </a:r>
            <a:r>
              <a:rPr lang="en-US" sz="900" dirty="0">
                <a:solidFill>
                  <a:srgbClr val="C00000"/>
                </a:solidFill>
              </a:rPr>
              <a:t>Prah, </a:t>
            </a:r>
            <a:r>
              <a:rPr lang="en-US" sz="900" dirty="0" smtClean="0">
                <a:solidFill>
                  <a:srgbClr val="C00000"/>
                </a:solidFill>
              </a:rPr>
              <a:t>2010)</a:t>
            </a:r>
            <a:endParaRPr lang="en-US" sz="9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61855" y="2266340"/>
            <a:ext cx="198009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Language diversity </a:t>
            </a:r>
          </a:p>
          <a:p>
            <a:pPr algn="ctr"/>
            <a:r>
              <a:rPr lang="en-US" sz="24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Cont’d</a:t>
            </a:r>
            <a:endParaRPr lang="en-US" sz="2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7" name="Content Placeholder 5"/>
          <p:cNvSpPr>
            <a:spLocks noGrp="1"/>
          </p:cNvSpPr>
          <p:nvPr>
            <p:ph sz="half" idx="2"/>
          </p:nvPr>
        </p:nvSpPr>
        <p:spPr>
          <a:xfrm>
            <a:off x="2281425" y="1960930"/>
            <a:ext cx="6108200" cy="2137871"/>
          </a:xfrm>
        </p:spPr>
        <p:txBody>
          <a:bodyPr>
            <a:normAutofit fontScale="85000" lnSpcReduction="20000"/>
          </a:bodyPr>
          <a:lstStyle/>
          <a:p>
            <a:pPr algn="l">
              <a:buFontTx/>
              <a:buChar char="◘"/>
            </a:pPr>
            <a:r>
              <a:rPr lang="en-US" sz="2000" dirty="0" smtClean="0"/>
              <a:t>Ideally, every language family has a distinctive history, heritage, social norms and values (Prah, 2010). </a:t>
            </a:r>
          </a:p>
          <a:p>
            <a:pPr algn="l">
              <a:buFontTx/>
              <a:buChar char="◘"/>
            </a:pPr>
            <a:endParaRPr lang="en-US" sz="2000" dirty="0" smtClean="0"/>
          </a:p>
          <a:p>
            <a:pPr algn="l">
              <a:buFontTx/>
              <a:buChar char="◘"/>
            </a:pPr>
            <a:r>
              <a:rPr lang="en-US" sz="2000" dirty="0" smtClean="0"/>
              <a:t>More indigenous languages needed to be recognized, such as in writing, f</a:t>
            </a:r>
            <a:r>
              <a:rPr lang="en-US" sz="2000" dirty="0" smtClean="0"/>
              <a:t>ilm  and curriculum learning among others. </a:t>
            </a:r>
          </a:p>
          <a:p>
            <a:pPr algn="l">
              <a:buFontTx/>
              <a:buChar char="◘"/>
            </a:pPr>
            <a:endParaRPr lang="en-US" sz="2000" dirty="0" smtClean="0"/>
          </a:p>
          <a:p>
            <a:pPr algn="l">
              <a:buFontTx/>
              <a:buChar char="◘"/>
            </a:pPr>
            <a:r>
              <a:rPr lang="en-US" sz="2000" dirty="0" smtClean="0"/>
              <a:t>This would raise awareness of how diverse African communities are. </a:t>
            </a:r>
          </a:p>
          <a:p>
            <a:pPr algn="l">
              <a:buFontTx/>
              <a:buChar char="◘"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103258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800" b="1" dirty="0"/>
              <a:t>How to enhance understanding of Cultural Diversity in Africa</a:t>
            </a:r>
            <a:endParaRPr lang="en-US" sz="1800" b="1" dirty="0"/>
          </a:p>
        </p:txBody>
      </p:sp>
      <p:sp>
        <p:nvSpPr>
          <p:cNvPr id="5" name="Rectangle 4"/>
          <p:cNvSpPr/>
          <p:nvPr/>
        </p:nvSpPr>
        <p:spPr>
          <a:xfrm>
            <a:off x="-161855" y="1350110"/>
            <a:ext cx="65663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2: Through Media Influence</a:t>
            </a:r>
            <a:endParaRPr lang="en-US" sz="2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9" name="Content Placeholder 5"/>
          <p:cNvSpPr>
            <a:spLocks noGrp="1"/>
          </p:cNvSpPr>
          <p:nvPr>
            <p:ph sz="half" idx="4294967295"/>
          </p:nvPr>
        </p:nvSpPr>
        <p:spPr>
          <a:xfrm>
            <a:off x="277819" y="1808225"/>
            <a:ext cx="6890165" cy="259598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000" dirty="0" smtClean="0"/>
              <a:t>So what’s wrong with media representation of Africa &amp; Africans anyway?</a:t>
            </a:r>
          </a:p>
          <a:p>
            <a:pPr marL="0" indent="0" algn="l">
              <a:buNone/>
            </a:pPr>
            <a:endParaRPr lang="en-US" sz="2000" dirty="0" smtClean="0"/>
          </a:p>
          <a:p>
            <a:pPr algn="l">
              <a:buFontTx/>
              <a:buChar char="◘"/>
            </a:pPr>
            <a:r>
              <a:rPr lang="en-US" sz="2000" dirty="0" smtClean="0"/>
              <a:t>Too much bias leanin</a:t>
            </a:r>
            <a:r>
              <a:rPr lang="en-US" sz="2000" dirty="0" smtClean="0"/>
              <a:t>g to negativities. </a:t>
            </a:r>
          </a:p>
          <a:p>
            <a:pPr>
              <a:buFontTx/>
              <a:buChar char="◘"/>
            </a:pPr>
            <a:r>
              <a:rPr lang="en-US" sz="2000" dirty="0" smtClean="0"/>
              <a:t>Western media has a wrong idea of Africans (</a:t>
            </a:r>
            <a:r>
              <a:rPr lang="en-US" sz="1800" dirty="0" smtClean="0"/>
              <a:t>Adekoya, 2013</a:t>
            </a:r>
            <a:r>
              <a:rPr lang="en-US" sz="2000" dirty="0" smtClean="0"/>
              <a:t>).</a:t>
            </a:r>
          </a:p>
          <a:p>
            <a:pPr algn="l">
              <a:buFontTx/>
              <a:buChar char="◘"/>
            </a:pPr>
            <a:r>
              <a:rPr lang="en-US" sz="2000" dirty="0" smtClean="0"/>
              <a:t>Negative traits include being generalized to poverty, incivility, and disease among others. </a:t>
            </a:r>
          </a:p>
          <a:p>
            <a:pPr algn="l">
              <a:buFontTx/>
              <a:buChar char="◘"/>
            </a:pPr>
            <a:r>
              <a:rPr lang="en-US" sz="2000" dirty="0" smtClean="0"/>
              <a:t>Africa media is not aggressive in projecting more Africanism. </a:t>
            </a:r>
          </a:p>
        </p:txBody>
      </p:sp>
    </p:spTree>
    <p:extLst>
      <p:ext uri="{BB962C8B-B14F-4D97-AF65-F5344CB8AC3E}">
        <p14:creationId xmlns:p14="http://schemas.microsoft.com/office/powerpoint/2010/main" val="1828619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1855" y="1350110"/>
            <a:ext cx="65663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2: Media Influence- Cont’d</a:t>
            </a:r>
            <a:endParaRPr lang="en-US" sz="2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9" name="Content Placeholder 5"/>
          <p:cNvSpPr>
            <a:spLocks noGrp="1"/>
          </p:cNvSpPr>
          <p:nvPr>
            <p:ph sz="half" idx="4294967295"/>
          </p:nvPr>
        </p:nvSpPr>
        <p:spPr>
          <a:xfrm>
            <a:off x="277820" y="1808225"/>
            <a:ext cx="6737460" cy="290139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000" dirty="0" smtClean="0"/>
              <a:t>What’s the reality?</a:t>
            </a:r>
          </a:p>
          <a:p>
            <a:pPr marL="0" indent="0" algn="l">
              <a:buNone/>
            </a:pPr>
            <a:endParaRPr lang="en-US" sz="2000" dirty="0" smtClean="0"/>
          </a:p>
          <a:p>
            <a:pPr algn="l">
              <a:buFontTx/>
              <a:buChar char="◘"/>
            </a:pPr>
            <a:r>
              <a:rPr lang="en-US" sz="2000" dirty="0" smtClean="0"/>
              <a:t>There is a lot of good and positive progress among diverse ethnic communities in Africa.</a:t>
            </a:r>
          </a:p>
          <a:p>
            <a:pPr algn="l">
              <a:buFontTx/>
              <a:buChar char="◘"/>
            </a:pPr>
            <a:r>
              <a:rPr lang="en-US" sz="2000" dirty="0" smtClean="0"/>
              <a:t>These communities out-compete each other, progressively.</a:t>
            </a:r>
          </a:p>
          <a:p>
            <a:pPr algn="l">
              <a:buFontTx/>
              <a:buChar char="◘"/>
            </a:pPr>
            <a:r>
              <a:rPr lang="en-US" sz="2000" dirty="0" smtClean="0"/>
              <a:t>Ethnic communities contribute a lot in scientific research, entrepreneurship, health and </a:t>
            </a:r>
            <a:r>
              <a:rPr lang="en-US" sz="2000" dirty="0" smtClean="0"/>
              <a:t> fashion among others.</a:t>
            </a:r>
          </a:p>
          <a:p>
            <a:pPr marL="0" indent="0" algn="l">
              <a:buNone/>
            </a:pPr>
            <a:r>
              <a:rPr lang="en-US" sz="2000" dirty="0" smtClean="0"/>
              <a:t>- e.g. The rise of African wear from ethnic groups such as Senegalese , Swahili and Ethiopians. 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71922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1855" y="1350110"/>
            <a:ext cx="65663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2: Media Influence- Cont’d</a:t>
            </a:r>
            <a:endParaRPr lang="en-US" sz="2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9" name="Content Placeholder 5"/>
          <p:cNvSpPr>
            <a:spLocks noGrp="1"/>
          </p:cNvSpPr>
          <p:nvPr>
            <p:ph sz="half" idx="4294967295"/>
          </p:nvPr>
        </p:nvSpPr>
        <p:spPr>
          <a:xfrm>
            <a:off x="277820" y="1808225"/>
            <a:ext cx="6737460" cy="274869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000" dirty="0" smtClean="0"/>
              <a:t>What’s to be done?</a:t>
            </a:r>
          </a:p>
          <a:p>
            <a:pPr marL="0" indent="0" algn="l">
              <a:buNone/>
            </a:pPr>
            <a:endParaRPr lang="en-US" sz="2000" dirty="0" smtClean="0"/>
          </a:p>
          <a:p>
            <a:pPr algn="l">
              <a:buFontTx/>
              <a:buChar char="◘"/>
            </a:pPr>
            <a:r>
              <a:rPr lang="en-US" sz="2000" dirty="0" smtClean="0"/>
              <a:t>Th</a:t>
            </a:r>
            <a:r>
              <a:rPr lang="en-US" sz="2000" dirty="0" smtClean="0"/>
              <a:t>e media should p</a:t>
            </a:r>
            <a:r>
              <a:rPr lang="en-US" sz="2000" dirty="0" smtClean="0"/>
              <a:t>roject a truer and thorough representation of African people. </a:t>
            </a:r>
          </a:p>
          <a:p>
            <a:pPr algn="l">
              <a:buFontTx/>
              <a:buChar char="◘"/>
            </a:pPr>
            <a:r>
              <a:rPr lang="en-US" sz="2000" dirty="0" smtClean="0"/>
              <a:t>Emphasis on progress and contribution of individual ethnic communities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236959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31" y="1197405"/>
            <a:ext cx="8246071" cy="76352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How to enhance </a:t>
            </a:r>
            <a:r>
              <a:rPr lang="en-US" sz="2000" dirty="0" smtClean="0"/>
              <a:t>understanding of Cultural Di</a:t>
            </a:r>
            <a:r>
              <a:rPr lang="en-US" sz="2000" dirty="0" smtClean="0"/>
              <a:t>versity in Africa</a:t>
            </a:r>
            <a:endParaRPr lang="en-US" sz="2000" dirty="0"/>
          </a:p>
        </p:txBody>
      </p:sp>
      <p:sp>
        <p:nvSpPr>
          <p:cNvPr id="2" name="Rectangle 1"/>
          <p:cNvSpPr/>
          <p:nvPr/>
        </p:nvSpPr>
        <p:spPr>
          <a:xfrm>
            <a:off x="143555" y="2724455"/>
            <a:ext cx="198009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3</a:t>
            </a:r>
            <a:r>
              <a:rPr lang="en-US" sz="2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:</a:t>
            </a:r>
          </a:p>
          <a:p>
            <a:pPr algn="ctr"/>
            <a:r>
              <a:rPr lang="en-US" sz="2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Indigenization </a:t>
            </a:r>
            <a:endParaRPr lang="en-US" sz="2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5" name="Content Placeholder 5"/>
          <p:cNvSpPr>
            <a:spLocks noGrp="1"/>
          </p:cNvSpPr>
          <p:nvPr>
            <p:ph sz="half" idx="2"/>
          </p:nvPr>
        </p:nvSpPr>
        <p:spPr>
          <a:xfrm>
            <a:off x="2178972" y="1902865"/>
            <a:ext cx="6521129" cy="2806755"/>
          </a:xfrm>
        </p:spPr>
        <p:txBody>
          <a:bodyPr>
            <a:normAutofit fontScale="85000" lnSpcReduction="10000"/>
          </a:bodyPr>
          <a:lstStyle/>
          <a:p>
            <a:pPr algn="l">
              <a:buFontTx/>
              <a:buChar char="►"/>
            </a:pPr>
            <a:r>
              <a:rPr lang="en-US" sz="2000" dirty="0" smtClean="0"/>
              <a:t>Processes of making Africa more visible by projecting Africanism</a:t>
            </a:r>
          </a:p>
          <a:p>
            <a:pPr marL="0" indent="0" algn="l">
              <a:buNone/>
            </a:pPr>
            <a:endParaRPr lang="en-US" sz="2000" dirty="0" smtClean="0"/>
          </a:p>
          <a:p>
            <a:pPr algn="l">
              <a:buFontTx/>
              <a:buChar char="►"/>
            </a:pPr>
            <a:r>
              <a:rPr lang="en-US" sz="2000" dirty="0" smtClean="0"/>
              <a:t>Shaping Africa as an indigenous brand where opportunity in diversity are utilized for socio-economic progress. </a:t>
            </a:r>
          </a:p>
          <a:p>
            <a:pPr algn="l">
              <a:buFontTx/>
              <a:buChar char="►"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 smtClean="0"/>
              <a:t>-</a:t>
            </a:r>
            <a:r>
              <a:rPr lang="en-US" sz="2000" dirty="0"/>
              <a:t>e.g. Utilizing the diversity of native herbs to advance the health sector through research. </a:t>
            </a:r>
          </a:p>
          <a:p>
            <a:pPr algn="l">
              <a:buFontTx/>
              <a:buChar char="►"/>
            </a:pPr>
            <a:endParaRPr lang="en-US" sz="2000" dirty="0" smtClean="0"/>
          </a:p>
          <a:p>
            <a:pPr algn="l">
              <a:buFontTx/>
              <a:buChar char="►"/>
            </a:pPr>
            <a:r>
              <a:rPr lang="en-US" sz="2000" dirty="0" smtClean="0"/>
              <a:t>This will put Africa on a map including recognizing contributions of people from particular ethnic communities.</a:t>
            </a:r>
          </a:p>
          <a:p>
            <a:pPr algn="l">
              <a:buFontTx/>
              <a:buChar char="►"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716707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3555" y="2724455"/>
            <a:ext cx="198009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3</a:t>
            </a:r>
            <a:r>
              <a:rPr lang="en-US" sz="2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:</a:t>
            </a:r>
          </a:p>
          <a:p>
            <a:pPr algn="ctr"/>
            <a:r>
              <a:rPr lang="en-US" sz="2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Indigenization </a:t>
            </a:r>
          </a:p>
          <a:p>
            <a:pPr algn="ctr"/>
            <a:r>
              <a:rPr lang="en-US" sz="20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Cont’d</a:t>
            </a:r>
            <a:endParaRPr lang="en-US" sz="2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5" name="Content Placeholder 5"/>
          <p:cNvSpPr>
            <a:spLocks noGrp="1"/>
          </p:cNvSpPr>
          <p:nvPr>
            <p:ph sz="half" idx="2"/>
          </p:nvPr>
        </p:nvSpPr>
        <p:spPr>
          <a:xfrm>
            <a:off x="2586835" y="1655520"/>
            <a:ext cx="6413610" cy="3107373"/>
          </a:xfrm>
        </p:spPr>
        <p:txBody>
          <a:bodyPr>
            <a:normAutofit/>
          </a:bodyPr>
          <a:lstStyle/>
          <a:p>
            <a:pPr algn="l">
              <a:buFontTx/>
              <a:buChar char="►"/>
            </a:pPr>
            <a:r>
              <a:rPr lang="en-US" sz="1400" dirty="0" smtClean="0">
                <a:solidFill>
                  <a:srgbClr val="00B050"/>
                </a:solidFill>
              </a:rPr>
              <a:t>Indigenous </a:t>
            </a:r>
            <a:r>
              <a:rPr lang="en-US" sz="1400" dirty="0">
                <a:solidFill>
                  <a:srgbClr val="00B050"/>
                </a:solidFill>
              </a:rPr>
              <a:t>knowledge </a:t>
            </a:r>
            <a:r>
              <a:rPr lang="en-US" sz="1400" dirty="0"/>
              <a:t>is a crucial asset to change the African way of life and truly acquire respect and recognition by people worldwide</a:t>
            </a:r>
            <a:r>
              <a:rPr lang="en-US" sz="1400" dirty="0" smtClean="0"/>
              <a:t>.</a:t>
            </a:r>
          </a:p>
          <a:p>
            <a:pPr algn="r">
              <a:buFontTx/>
              <a:buChar char="-"/>
            </a:pPr>
            <a:r>
              <a:rPr lang="en-US" sz="1400" u="sng" dirty="0" smtClean="0">
                <a:hlinkClick r:id="rId2"/>
              </a:rPr>
              <a:t>Owusu-Ansah</a:t>
            </a:r>
            <a:r>
              <a:rPr lang="en-US" sz="1400" dirty="0"/>
              <a:t> and </a:t>
            </a:r>
            <a:r>
              <a:rPr lang="en-US" sz="1400" u="sng" dirty="0">
                <a:hlinkClick r:id="rId3"/>
              </a:rPr>
              <a:t>Mji</a:t>
            </a:r>
            <a:r>
              <a:rPr lang="en-US" sz="1400" dirty="0"/>
              <a:t> (</a:t>
            </a:r>
            <a:r>
              <a:rPr lang="en-US" sz="1400" dirty="0" smtClean="0"/>
              <a:t>2013)</a:t>
            </a:r>
          </a:p>
          <a:p>
            <a:pPr algn="r">
              <a:buFontTx/>
              <a:buChar char="-"/>
            </a:pPr>
            <a:r>
              <a:rPr lang="en-US" sz="1400" dirty="0" smtClean="0"/>
              <a:t> </a:t>
            </a:r>
          </a:p>
          <a:p>
            <a:pPr algn="l">
              <a:buFontTx/>
              <a:buChar char="►"/>
            </a:pPr>
            <a:r>
              <a:rPr lang="en-US" sz="1400" dirty="0" smtClean="0"/>
              <a:t>Through </a:t>
            </a:r>
            <a:r>
              <a:rPr lang="en-US" sz="1400" dirty="0" smtClean="0">
                <a:solidFill>
                  <a:srgbClr val="00B050"/>
                </a:solidFill>
              </a:rPr>
              <a:t>innovations </a:t>
            </a:r>
            <a:r>
              <a:rPr lang="en-US" sz="1400" dirty="0">
                <a:solidFill>
                  <a:srgbClr val="00B050"/>
                </a:solidFill>
              </a:rPr>
              <a:t>and inventions</a:t>
            </a:r>
            <a:r>
              <a:rPr lang="en-US" sz="1400" dirty="0"/>
              <a:t>, the narrative about Africans and their potential can change to build more interest and respect throughout the </a:t>
            </a:r>
            <a:r>
              <a:rPr lang="en-US" sz="1400" dirty="0" smtClean="0"/>
              <a:t>world (Sa </a:t>
            </a:r>
            <a:r>
              <a:rPr lang="en-US" sz="1400" dirty="0"/>
              <a:t>and Aixela, 2013: van Pinxtere, 2019</a:t>
            </a:r>
            <a:r>
              <a:rPr lang="en-US" sz="1400" dirty="0" smtClean="0"/>
              <a:t>).</a:t>
            </a:r>
          </a:p>
          <a:p>
            <a:pPr algn="l">
              <a:buFontTx/>
              <a:buChar char="►"/>
            </a:pPr>
            <a:endParaRPr lang="en-US" sz="1400" dirty="0" smtClean="0"/>
          </a:p>
          <a:p>
            <a:pPr algn="l">
              <a:buFontTx/>
              <a:buChar char="►"/>
            </a:pPr>
            <a:r>
              <a:rPr lang="en-US" sz="1400" dirty="0" smtClean="0"/>
              <a:t>A time to create </a:t>
            </a:r>
            <a:r>
              <a:rPr lang="en-US" sz="1400" dirty="0"/>
              <a:t>as </a:t>
            </a:r>
            <a:r>
              <a:rPr lang="en-US" sz="1400" dirty="0" smtClean="0">
                <a:solidFill>
                  <a:srgbClr val="00B050"/>
                </a:solidFill>
              </a:rPr>
              <a:t>African solutions </a:t>
            </a:r>
            <a:r>
              <a:rPr lang="en-US" sz="1400" dirty="0" smtClean="0"/>
              <a:t>for swifter societal progress, both in Africa and beyond (Oppong, 2017</a:t>
            </a:r>
            <a:r>
              <a:rPr lang="en-US" sz="1400" dirty="0"/>
              <a:t>) </a:t>
            </a: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737395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5"/>
          <p:cNvSpPr>
            <a:spLocks noGrp="1"/>
          </p:cNvSpPr>
          <p:nvPr>
            <p:ph sz="half" idx="2"/>
          </p:nvPr>
        </p:nvSpPr>
        <p:spPr>
          <a:xfrm>
            <a:off x="907080" y="1664130"/>
            <a:ext cx="7635250" cy="2137871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sz="1600" b="1" dirty="0" smtClean="0">
                <a:solidFill>
                  <a:srgbClr val="00B050"/>
                </a:solidFill>
              </a:rPr>
              <a:t>Getting </a:t>
            </a:r>
            <a:r>
              <a:rPr lang="en-US" sz="1600" b="1" dirty="0">
                <a:solidFill>
                  <a:srgbClr val="00B050"/>
                </a:solidFill>
              </a:rPr>
              <a:t>people to understand Africa as a continent and that the fact that there are many different </a:t>
            </a:r>
            <a:r>
              <a:rPr lang="en-US" sz="1600" b="1" dirty="0" smtClean="0">
                <a:solidFill>
                  <a:srgbClr val="00B050"/>
                </a:solidFill>
              </a:rPr>
              <a:t>cultures through….</a:t>
            </a:r>
          </a:p>
          <a:p>
            <a:pPr marL="0" indent="0" algn="l">
              <a:buNone/>
            </a:pPr>
            <a:endParaRPr lang="en-US" sz="1600" dirty="0" smtClean="0"/>
          </a:p>
          <a:p>
            <a:pPr algn="l">
              <a:buFontTx/>
              <a:buChar char="►"/>
            </a:pPr>
            <a:r>
              <a:rPr lang="en-US" sz="1600" dirty="0" smtClean="0"/>
              <a:t>Recognizing and promoting different </a:t>
            </a:r>
            <a:r>
              <a:rPr lang="en-US" sz="1600" dirty="0" smtClean="0">
                <a:solidFill>
                  <a:srgbClr val="FFFF00"/>
                </a:solidFill>
              </a:rPr>
              <a:t>African languages.</a:t>
            </a:r>
          </a:p>
          <a:p>
            <a:pPr algn="l">
              <a:buFontTx/>
              <a:buChar char="►"/>
            </a:pPr>
            <a:endParaRPr lang="en-US" sz="1600" dirty="0" smtClean="0">
              <a:solidFill>
                <a:srgbClr val="FFFF00"/>
              </a:solidFill>
            </a:endParaRPr>
          </a:p>
          <a:p>
            <a:pPr algn="l">
              <a:buFontTx/>
              <a:buChar char="►"/>
            </a:pPr>
            <a:r>
              <a:rPr lang="en-US" sz="1600" dirty="0" smtClean="0"/>
              <a:t>Intensifying objective and well-balanced </a:t>
            </a:r>
            <a:r>
              <a:rPr lang="en-US" sz="1600" dirty="0" smtClean="0">
                <a:solidFill>
                  <a:srgbClr val="FFFF00"/>
                </a:solidFill>
              </a:rPr>
              <a:t>media coverage</a:t>
            </a:r>
            <a:r>
              <a:rPr lang="en-US" sz="1600" dirty="0" smtClean="0"/>
              <a:t>. </a:t>
            </a:r>
          </a:p>
          <a:p>
            <a:pPr algn="l">
              <a:buFontTx/>
              <a:buChar char="►"/>
            </a:pPr>
            <a:endParaRPr lang="en-US" sz="1600" dirty="0" smtClean="0"/>
          </a:p>
          <a:p>
            <a:pPr algn="l">
              <a:buFontTx/>
              <a:buChar char="►"/>
            </a:pPr>
            <a:r>
              <a:rPr lang="en-US" sz="1600" dirty="0" smtClean="0"/>
              <a:t>Encouraging </a:t>
            </a:r>
            <a:r>
              <a:rPr lang="en-US" sz="1600" dirty="0" smtClean="0">
                <a:solidFill>
                  <a:srgbClr val="FFFF00"/>
                </a:solidFill>
              </a:rPr>
              <a:t>indigenization-</a:t>
            </a:r>
            <a:r>
              <a:rPr lang="en-US" sz="1600" dirty="0" smtClean="0"/>
              <a:t> utilizing opportunities in diversity to purse socio-economic progress.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5961" y="891995"/>
            <a:ext cx="8246071" cy="763525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Conclusion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18663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5"/>
          <p:cNvSpPr>
            <a:spLocks noGrp="1"/>
          </p:cNvSpPr>
          <p:nvPr>
            <p:ph sz="half" idx="2"/>
          </p:nvPr>
        </p:nvSpPr>
        <p:spPr>
          <a:xfrm>
            <a:off x="99965" y="1350110"/>
            <a:ext cx="8900480" cy="3359510"/>
          </a:xfrm>
        </p:spPr>
        <p:txBody>
          <a:bodyPr>
            <a:noAutofit/>
          </a:bodyPr>
          <a:lstStyle/>
          <a:p>
            <a:pPr algn="l"/>
            <a:r>
              <a:rPr lang="en-US" sz="1050" dirty="0"/>
              <a:t>Adekoya, R. (2013). Why Africans worry about how Africa is portrayed in Western media. The Guardian. Retrieved on 6 November 2020 from https://www.theguardian.com/commentisfree/2013/nov/28/africans-worry-how-africa-portrayed-western-media</a:t>
            </a:r>
          </a:p>
          <a:p>
            <a:pPr algn="l"/>
            <a:r>
              <a:rPr lang="en-US" sz="1050" dirty="0"/>
              <a:t>Akobo, L., and Damisah, O. (2018). Diversity management discourse: An African perspective. African Journal of Business Management, 12 (13), 396-405 Doi: 10.5897/AJBM2017.8316</a:t>
            </a:r>
          </a:p>
          <a:p>
            <a:pPr algn="l"/>
            <a:r>
              <a:rPr lang="en-US" sz="1050" dirty="0"/>
              <a:t>Appiah, E., Arko-Achemfuor, A., &amp; Adeyeye, A., &amp; Toerien, D. (2018) Appreciation of diversity and inclusion in Sub-Sahara Africa: The socioeconomic implications, Cogent Social Sciences, 4 (1), 1-3 Doi: </a:t>
            </a:r>
            <a:r>
              <a:rPr lang="en-US" sz="1050" u="sng" dirty="0">
                <a:hlinkClick r:id="rId2"/>
              </a:rPr>
              <a:t>10.1080/23311886.2018.1521058</a:t>
            </a:r>
            <a:r>
              <a:rPr lang="en-US" sz="1050" dirty="0"/>
              <a:t> </a:t>
            </a:r>
          </a:p>
          <a:p>
            <a:pPr algn="l"/>
            <a:r>
              <a:rPr lang="en-US" sz="1050" dirty="0"/>
              <a:t>Blommaert, J. (2007). Linguistics diversity: Africa In book: Handbooks of Applied Linguistics, volume 9: Language and communication, diversity and change (pp.123-149) Chapter: 4 by M. Hellinger &amp; A. Pauwels. Berlin: Mouton de Gruyter</a:t>
            </a:r>
          </a:p>
          <a:p>
            <a:pPr algn="l"/>
            <a:r>
              <a:rPr lang="en-US" sz="1050" dirty="0"/>
              <a:t>Chigudu, D., and Toerien, D. (2018) Strength in diversity: An opportunity for Africa’s development, Cogent Social Sciences, 4 (1), 1-17, DOI: </a:t>
            </a:r>
            <a:r>
              <a:rPr lang="en-US" sz="1050" u="sng" dirty="0">
                <a:hlinkClick r:id="rId3"/>
              </a:rPr>
              <a:t>10.1080/23311886.2018.1558715</a:t>
            </a:r>
            <a:r>
              <a:rPr lang="en-US" sz="1050" dirty="0"/>
              <a:t> </a:t>
            </a:r>
          </a:p>
          <a:p>
            <a:pPr algn="l"/>
            <a:r>
              <a:rPr lang="en-US" sz="1050" dirty="0"/>
              <a:t>Idang, G. (2015). African Culture and Values. Phronimon, 16 (2), 97–111</a:t>
            </a:r>
          </a:p>
          <a:p>
            <a:pPr algn="l"/>
            <a:r>
              <a:rPr lang="en-US" sz="1050" dirty="0"/>
              <a:t>Oppong, S. (2017). Indigenizing Knowledge for Development: Epistemological and Pedagogical Approaches. Africanus Journal of Development Studies, 43 (2), 34-50 Doi: 10.25159/0304-615X/2300</a:t>
            </a:r>
          </a:p>
          <a:p>
            <a:pPr algn="l"/>
            <a:r>
              <a:rPr lang="en-US" sz="1050" dirty="0"/>
              <a:t>Owen, A. (2017). Teaching and Learning about Diverse Cultures in Africa. </a:t>
            </a:r>
            <a:r>
              <a:rPr lang="en-US" sz="1050" i="1" dirty="0"/>
              <a:t>Education and Human Development. </a:t>
            </a:r>
            <a:r>
              <a:rPr lang="en-US" sz="1050" dirty="0"/>
              <a:t>State University of New York, </a:t>
            </a:r>
            <a:r>
              <a:rPr lang="en-US" sz="1050" i="1" dirty="0"/>
              <a:t>Master's Theses</a:t>
            </a:r>
            <a:r>
              <a:rPr lang="en-US" sz="1050" dirty="0"/>
              <a:t>, No 1046, 1-65. Retrieved on 6 November 2020 from </a:t>
            </a:r>
            <a:r>
              <a:rPr lang="en-US" sz="1050" u="sng" dirty="0">
                <a:hlinkClick r:id="rId4"/>
              </a:rPr>
              <a:t>https://digitalcommons.brockport.edu/ehd_theses/1046</a:t>
            </a:r>
            <a:endParaRPr lang="en-US" sz="1050" dirty="0"/>
          </a:p>
          <a:p>
            <a:pPr algn="l"/>
            <a:r>
              <a:rPr lang="en-US" sz="1050" dirty="0"/>
              <a:t>Owusu-Ansah, F. E., &amp; Mji, G. (2013). African indigenous knowledge and research. </a:t>
            </a:r>
            <a:r>
              <a:rPr lang="en-US" sz="1050" i="1" dirty="0"/>
              <a:t>African journal of disability</a:t>
            </a:r>
            <a:r>
              <a:rPr lang="en-US" sz="1050" dirty="0"/>
              <a:t>, </a:t>
            </a:r>
            <a:r>
              <a:rPr lang="en-US" sz="1050" i="1" dirty="0"/>
              <a:t>2</a:t>
            </a:r>
            <a:r>
              <a:rPr lang="en-US" sz="1050" dirty="0"/>
              <a:t>(1), 30-43. Doi:10.4102/ajod.v2i1.30</a:t>
            </a:r>
          </a:p>
          <a:p>
            <a:pPr algn="l"/>
            <a:r>
              <a:rPr lang="en-US" sz="1050" dirty="0"/>
              <a:t>Prah, K. (2010) African languages and their usages in multicultural landscapes, Journal of Multicultural Discourses, 5 (2), 83-86, DOI: </a:t>
            </a:r>
            <a:r>
              <a:rPr lang="en-US" sz="1050" u="sng" dirty="0">
                <a:hlinkClick r:id="rId5"/>
              </a:rPr>
              <a:t>10.1080/17447143.2010.500467</a:t>
            </a:r>
            <a:r>
              <a:rPr lang="en-US" sz="1050" dirty="0"/>
              <a:t> </a:t>
            </a:r>
          </a:p>
          <a:p>
            <a:pPr algn="l"/>
            <a:r>
              <a:rPr lang="en-US" sz="1050" dirty="0"/>
              <a:t>Sa, A., and Aixela, Y. (2013). Cultural Diversity in Africa: Colonial Legacy and Construction of Alternatives: Introduction. </a:t>
            </a:r>
            <a:r>
              <a:rPr lang="en-US" sz="1050" i="1" dirty="0"/>
              <a:t>Nordic Journal of African Studies 22(1), 1–5</a:t>
            </a:r>
            <a:endParaRPr lang="en-US" sz="1050" dirty="0"/>
          </a:p>
          <a:p>
            <a:pPr algn="l"/>
            <a:r>
              <a:rPr lang="en-US" sz="1050" dirty="0"/>
              <a:t>Van Pinxtere, B. (2019). National Culture and Africa Revisited: Ethno-linguistic Group Data from 35 African Countries. Cross-Cultural Research, 19, 1-22 Doi: 10.1177/1069397119835783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96259" y="433880"/>
            <a:ext cx="8246071" cy="763525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References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84373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1086</TotalTime>
  <Words>1036</Words>
  <Application>Microsoft Office PowerPoint</Application>
  <PresentationFormat>On-screen Show (16:9)</PresentationFormat>
  <Paragraphs>99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Wingdings</vt:lpstr>
      <vt:lpstr>Office Theme</vt:lpstr>
      <vt:lpstr>How can we get people to understand Africa as a continent and that the fact that there are many different cultures?</vt:lpstr>
      <vt:lpstr>What do rest of Africa think of Africa?</vt:lpstr>
      <vt:lpstr>Why Recognize Cultural Diversity in Africa?</vt:lpstr>
      <vt:lpstr>How to enhance understanding of Cultural Diversity in Africa</vt:lpstr>
      <vt:lpstr>Africa’s Linguistic Diversity in Numbers</vt:lpstr>
      <vt:lpstr>PowerPoint Presentation</vt:lpstr>
      <vt:lpstr>How to enhance understanding of Cultural Diversity in Africa</vt:lpstr>
      <vt:lpstr>PowerPoint Presentation</vt:lpstr>
      <vt:lpstr>PowerPoint Presentation</vt:lpstr>
      <vt:lpstr>How to enhance understanding of Cultural Diversity in Africa</vt:lpstr>
      <vt:lpstr>PowerPoint Presentation</vt:lpstr>
      <vt:lpstr>Conclusion</vt:lpstr>
      <vt:lpstr>References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USER</cp:lastModifiedBy>
  <cp:revision>153</cp:revision>
  <dcterms:created xsi:type="dcterms:W3CDTF">2013-08-21T19:17:07Z</dcterms:created>
  <dcterms:modified xsi:type="dcterms:W3CDTF">2020-11-06T14:46:17Z</dcterms:modified>
</cp:coreProperties>
</file>